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11088054" r:id="rId5"/>
    <p:sldId id="11088239" r:id="rId6"/>
    <p:sldId id="11088051" r:id="rId7"/>
    <p:sldId id="11088192" r:id="rId8"/>
    <p:sldId id="11088249" r:id="rId9"/>
    <p:sldId id="11088262" r:id="rId10"/>
    <p:sldId id="11088263" r:id="rId11"/>
    <p:sldId id="11088264" r:id="rId12"/>
    <p:sldId id="11088265" r:id="rId13"/>
    <p:sldId id="11088266" r:id="rId14"/>
    <p:sldId id="11088267" r:id="rId15"/>
    <p:sldId id="11088261" r:id="rId16"/>
    <p:sldId id="11088270" r:id="rId17"/>
    <p:sldId id="11088269" r:id="rId18"/>
    <p:sldId id="11088271" r:id="rId19"/>
    <p:sldId id="11088272" r:id="rId20"/>
    <p:sldId id="11088273" r:id="rId21"/>
    <p:sldId id="11088275" r:id="rId22"/>
    <p:sldId id="11088274" r:id="rId23"/>
    <p:sldId id="110880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333F50"/>
    <a:srgbClr val="96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73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4578-3CA2-4F5A-9CD8-2C3E6201379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BEE65-D1AD-4DF0-B663-7B3AF386DE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531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81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对对话语料分布进行分析，他们的数据中有 0.45%的回复是“我不知道”，而相对信息量更大的其他回复则出现概率较小。虽然通用回复也是合理回复，但是没有太大的意义。所以提高回复多样性是提升生成式对话系统效果一直在努力的方向。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86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942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7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54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633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31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37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3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对对话语料分布进行分析，他们的数据中有 0.45%的回复是“我不知道”，而相对信息量更大的其他回复则出现概率较小。虽然通用回复也是合理回复，但是没有太大的意义。所以提高回复多样性是提升生成式对话系统效果一直在努力的方向。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3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对对话语料分布进行分析，他们的数据中有 0.45%的回复是“我不知道”，而相对信息量更大的其他回复则出现概率较小。虽然通用回复也是合理回复，但是没有太大的意义。所以提高回复多样性是提升生成式对话系统效果一直在努力的方向。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BEE65-D1AD-4DF0-B663-7B3AF386DE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00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A324-AB67-4788-A8E9-0F18BC674C04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03777-0503-44A8-9C95-5B147A5FED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A324-AB67-4788-A8E9-0F18BC674C04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03777-0503-44A8-9C95-5B147A5FED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7F386-13C8-4F33-9D70-1BECE8694B6F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1998-C8B0-4B58-B9EB-D71729BC03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96" b="84"/>
          <a:stretch>
            <a:fillRect/>
          </a:stretch>
        </p:blipFill>
        <p:spPr>
          <a:xfrm>
            <a:off x="0" y="-1"/>
            <a:ext cx="5241010" cy="6852213"/>
          </a:xfrm>
          <a:custGeom>
            <a:avLst/>
            <a:gdLst>
              <a:gd name="connsiteX0" fmla="*/ 0 w 5241010"/>
              <a:gd name="connsiteY0" fmla="*/ 0 h 6852213"/>
              <a:gd name="connsiteX1" fmla="*/ 1754982 w 5241010"/>
              <a:gd name="connsiteY1" fmla="*/ 0 h 6852213"/>
              <a:gd name="connsiteX2" fmla="*/ 4062919 w 5241010"/>
              <a:gd name="connsiteY2" fmla="*/ 2308979 h 6852213"/>
              <a:gd name="connsiteX3" fmla="*/ 3550098 w 5241010"/>
              <a:gd name="connsiteY3" fmla="*/ 4305278 h 6852213"/>
              <a:gd name="connsiteX4" fmla="*/ 5241010 w 5241010"/>
              <a:gd name="connsiteY4" fmla="*/ 6852213 h 6852213"/>
              <a:gd name="connsiteX5" fmla="*/ 0 w 5241010"/>
              <a:gd name="connsiteY5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1010" h="6852213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41010" y="6852213"/>
                </a:lnTo>
                <a:lnTo>
                  <a:pt x="0" y="6852213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2009528" y="0"/>
            <a:ext cx="3483980" cy="6852213"/>
          </a:xfrm>
          <a:custGeom>
            <a:avLst/>
            <a:gdLst>
              <a:gd name="connsiteX0" fmla="*/ 0 w 3483980"/>
              <a:gd name="connsiteY0" fmla="*/ 0 h 6852213"/>
              <a:gd name="connsiteX1" fmla="*/ 2314937 w 3483980"/>
              <a:gd name="connsiteY1" fmla="*/ 2338086 h 6852213"/>
              <a:gd name="connsiteX2" fmla="*/ 1782501 w 3483980"/>
              <a:gd name="connsiteY2" fmla="*/ 4340506 h 6852213"/>
              <a:gd name="connsiteX3" fmla="*/ 3483980 w 3483980"/>
              <a:gd name="connsiteY3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3980" h="6852213">
                <a:moveTo>
                  <a:pt x="0" y="0"/>
                </a:moveTo>
                <a:lnTo>
                  <a:pt x="2314937" y="2338086"/>
                </a:lnTo>
                <a:lnTo>
                  <a:pt x="1782501" y="4340506"/>
                </a:lnTo>
                <a:lnTo>
                  <a:pt x="3483980" y="6852213"/>
                </a:lnTo>
              </a:path>
            </a:pathLst>
          </a:cu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0" y="144"/>
            <a:ext cx="5237168" cy="6846426"/>
          </a:xfrm>
          <a:custGeom>
            <a:avLst/>
            <a:gdLst>
              <a:gd name="connsiteX0" fmla="*/ 0 w 5237168"/>
              <a:gd name="connsiteY0" fmla="*/ 0 h 6846426"/>
              <a:gd name="connsiteX1" fmla="*/ 1754982 w 5237168"/>
              <a:gd name="connsiteY1" fmla="*/ 0 h 6846426"/>
              <a:gd name="connsiteX2" fmla="*/ 4062919 w 5237168"/>
              <a:gd name="connsiteY2" fmla="*/ 2308979 h 6846426"/>
              <a:gd name="connsiteX3" fmla="*/ 3550098 w 5237168"/>
              <a:gd name="connsiteY3" fmla="*/ 4305278 h 6846426"/>
              <a:gd name="connsiteX4" fmla="*/ 5237168 w 5237168"/>
              <a:gd name="connsiteY4" fmla="*/ 6846426 h 6846426"/>
              <a:gd name="connsiteX5" fmla="*/ 0 w 5237168"/>
              <a:gd name="connsiteY5" fmla="*/ 6846426 h 684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7168" h="6846426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37168" y="6846426"/>
                </a:lnTo>
                <a:lnTo>
                  <a:pt x="0" y="6846426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44300" y="-1"/>
            <a:ext cx="647700" cy="1228397"/>
            <a:chOff x="11219688" y="-1"/>
            <a:chExt cx="972312" cy="1844040"/>
          </a:xfrm>
        </p:grpSpPr>
        <p:sp>
          <p:nvSpPr>
            <p:cNvPr id="38" name="等腰三角形 37"/>
            <p:cNvSpPr/>
            <p:nvPr/>
          </p:nvSpPr>
          <p:spPr>
            <a:xfrm rot="16200000" flipH="1">
              <a:off x="10783824" y="435863"/>
              <a:ext cx="1844040" cy="972312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>
              <a:off x="10975941" y="1015907"/>
              <a:ext cx="1031240" cy="543745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35780" y="2497441"/>
            <a:ext cx="7856220" cy="1216674"/>
            <a:chOff x="4482642" y="2415391"/>
            <a:chExt cx="6552067" cy="1014703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4582734" y="3414206"/>
              <a:ext cx="5212208" cy="15888"/>
            </a:xfrm>
            <a:prstGeom prst="line">
              <a:avLst/>
            </a:prstGeom>
            <a:ln w="38100">
              <a:solidFill>
                <a:srgbClr val="9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482642" y="2415391"/>
              <a:ext cx="6552067" cy="688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b="1" dirty="0">
                  <a:solidFill>
                    <a:srgbClr val="333F50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项目二：深度学习分布式训练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93508" y="3957109"/>
            <a:ext cx="3680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   </a:t>
            </a:r>
            <a:r>
              <a:rPr lang="zh-CN" altLang="en-US" sz="2000" dirty="0"/>
              <a:t>陈文靖</a:t>
            </a:r>
            <a:endParaRPr lang="en-US" altLang="zh-CN" sz="20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单机多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GPU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分布式方法比较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3ABC-C703-4DA8-8282-DF0EFAEC6F36}"/>
              </a:ext>
            </a:extLst>
          </p:cNvPr>
          <p:cNvSpPr txBox="1"/>
          <p:nvPr/>
        </p:nvSpPr>
        <p:spPr>
          <a:xfrm>
            <a:off x="136805" y="1294304"/>
            <a:ext cx="11168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分布式训练方法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数据并行化：将模型和数据加载到多个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GPU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中，控制数据在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GPU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之间的流动，协同不同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GPU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上的模型进行并行训练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77701F-7D22-40D4-8322-A16226AC2A06}"/>
              </a:ext>
            </a:extLst>
          </p:cNvPr>
          <p:cNvSpPr txBox="1"/>
          <p:nvPr/>
        </p:nvSpPr>
        <p:spPr>
          <a:xfrm>
            <a:off x="136805" y="2570296"/>
            <a:ext cx="255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DataParallel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(DP)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44E0EA-A494-42FF-8DD9-1A2413EBF623}"/>
              </a:ext>
            </a:extLst>
          </p:cNvPr>
          <p:cNvSpPr/>
          <p:nvPr/>
        </p:nvSpPr>
        <p:spPr>
          <a:xfrm>
            <a:off x="136805" y="3782182"/>
            <a:ext cx="4432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DistributedDataParallel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(DDP)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3D596F-82F0-4A03-BB9D-40BAB617AFA5}"/>
              </a:ext>
            </a:extLst>
          </p:cNvPr>
          <p:cNvSpPr/>
          <p:nvPr/>
        </p:nvSpPr>
        <p:spPr>
          <a:xfrm>
            <a:off x="136805" y="5157639"/>
            <a:ext cx="1430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horovod</a:t>
            </a:r>
          </a:p>
        </p:txBody>
      </p:sp>
      <p:pic>
        <p:nvPicPr>
          <p:cNvPr id="3076" name="Picture 4" descr="}7)HUS5LRZS])P_D)S4)TKF">
            <a:extLst>
              <a:ext uri="{FF2B5EF4-FFF2-40B4-BE49-F238E27FC236}">
                <a16:creationId xmlns:a16="http://schemas.microsoft.com/office/drawing/2014/main" id="{A417F4AF-3A8D-4905-AB58-8574F78D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44" y="3670276"/>
            <a:ext cx="7204091" cy="68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KFTZ`3R0BQ5VM`37ADL)V}J">
            <a:extLst>
              <a:ext uri="{FF2B5EF4-FFF2-40B4-BE49-F238E27FC236}">
                <a16:creationId xmlns:a16="http://schemas.microsoft.com/office/drawing/2014/main" id="{83426C16-43F1-4CD6-9131-73ECDE317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6" r="16178" b="440"/>
          <a:stretch/>
        </p:blipFill>
        <p:spPr bwMode="auto">
          <a:xfrm>
            <a:off x="4569044" y="5028924"/>
            <a:ext cx="5003348" cy="71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11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单机多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GPU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GPU——1K80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2K80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4K80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B9C045-6E6B-4CB8-8F8C-BEB342BF9421}"/>
              </a:ext>
            </a:extLst>
          </p:cNvPr>
          <p:cNvSpPr txBox="1"/>
          <p:nvPr/>
        </p:nvSpPr>
        <p:spPr>
          <a:xfrm>
            <a:off x="509812" y="1270517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K80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BC7765-BAC9-4441-A2EF-03E3A4F3E368}"/>
              </a:ext>
            </a:extLst>
          </p:cNvPr>
          <p:cNvSpPr txBox="1"/>
          <p:nvPr/>
        </p:nvSpPr>
        <p:spPr>
          <a:xfrm>
            <a:off x="414208" y="3144788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2K80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5DC2BB-5011-42AB-880C-8AFD2014F46E}"/>
              </a:ext>
            </a:extLst>
          </p:cNvPr>
          <p:cNvSpPr txBox="1"/>
          <p:nvPr/>
        </p:nvSpPr>
        <p:spPr>
          <a:xfrm>
            <a:off x="414207" y="5134470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4K80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 descr="68]5S)~1L%BV~7KLWMD@JAQ">
            <a:extLst>
              <a:ext uri="{FF2B5EF4-FFF2-40B4-BE49-F238E27FC236}">
                <a16:creationId xmlns:a16="http://schemas.microsoft.com/office/drawing/2014/main" id="{47C3FFAC-4EF9-474F-BEE6-4B061523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" b="62968"/>
          <a:stretch/>
        </p:blipFill>
        <p:spPr bwMode="auto">
          <a:xfrm>
            <a:off x="1860197" y="1084947"/>
            <a:ext cx="60177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68]5S)~1L%BV~7KLWMD@JAQ">
            <a:extLst>
              <a:ext uri="{FF2B5EF4-FFF2-40B4-BE49-F238E27FC236}">
                <a16:creationId xmlns:a16="http://schemas.microsoft.com/office/drawing/2014/main" id="{6D8C965E-A3F6-4F18-93F0-69FD56B21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7" r="587"/>
          <a:stretch/>
        </p:blipFill>
        <p:spPr bwMode="auto">
          <a:xfrm>
            <a:off x="1860197" y="1552392"/>
            <a:ext cx="6591077" cy="70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62VM8[R1A(}P2VLRA`H2C8Q">
            <a:extLst>
              <a:ext uri="{FF2B5EF4-FFF2-40B4-BE49-F238E27FC236}">
                <a16:creationId xmlns:a16="http://schemas.microsoft.com/office/drawing/2014/main" id="{E4DE98E8-7EBE-4550-9365-AD546BD6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27" y="2812468"/>
            <a:ext cx="9774308" cy="133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}7)HUS5LRZS])P_D)S4)TKF">
            <a:extLst>
              <a:ext uri="{FF2B5EF4-FFF2-40B4-BE49-F238E27FC236}">
                <a16:creationId xmlns:a16="http://schemas.microsoft.com/office/drawing/2014/main" id="{0855B358-31BF-4ACD-92F8-8D1ED390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69" y="5119282"/>
            <a:ext cx="7507952" cy="7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46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多机多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GPU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GPU——3080Ti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BC7765-BAC9-4441-A2EF-03E3A4F3E368}"/>
              </a:ext>
            </a:extLst>
          </p:cNvPr>
          <p:cNvSpPr txBox="1"/>
          <p:nvPr/>
        </p:nvSpPr>
        <p:spPr>
          <a:xfrm>
            <a:off x="740025" y="1844619"/>
            <a:ext cx="246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单机单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3080Ti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5DC2BB-5011-42AB-880C-8AFD2014F46E}"/>
              </a:ext>
            </a:extLst>
          </p:cNvPr>
          <p:cNvSpPr txBox="1"/>
          <p:nvPr/>
        </p:nvSpPr>
        <p:spPr>
          <a:xfrm>
            <a:off x="601297" y="4228552"/>
            <a:ext cx="246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双机双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3080Ti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122" name="Picture 2" descr="K8KOEQ0$AGGVDO5H]K_3EJ6">
            <a:extLst>
              <a:ext uri="{FF2B5EF4-FFF2-40B4-BE49-F238E27FC236}">
                <a16:creationId xmlns:a16="http://schemas.microsoft.com/office/drawing/2014/main" id="{70DF9135-228F-468A-A751-7E4A280E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54" y="3828495"/>
            <a:ext cx="6003775" cy="160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97887D-F8A5-4E52-9522-2E29FBAD2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54" y="1544847"/>
            <a:ext cx="5980460" cy="119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性能对比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1FC9D69-7797-44C4-91F3-6D0CC16A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9" y="1783902"/>
            <a:ext cx="4900595" cy="27752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E8E816-FFA4-407C-B40E-404261B39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19" y="1770516"/>
            <a:ext cx="4699247" cy="2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8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>
            <a:off x="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43280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3280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9944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4713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03086" y="1130753"/>
            <a:ext cx="9971314" cy="4576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4000" sy="94000" algn="ctr" rotWithShape="0">
              <a:srgbClr val="333F5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7198" y="1290339"/>
            <a:ext cx="9586315" cy="4257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05401" y="1519589"/>
            <a:ext cx="1981200" cy="1981198"/>
          </a:xfrm>
          <a:prstGeom prst="ellipse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10630" y="1624816"/>
            <a:ext cx="1770743" cy="1770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dist="279400" dir="2700000" sx="97000" sy="97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52758" y="1131153"/>
            <a:ext cx="2486580" cy="239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srgbClr val="3A404B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1110" y="3869690"/>
            <a:ext cx="7149465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0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性能调优</a:t>
            </a:r>
          </a:p>
        </p:txBody>
      </p:sp>
      <p:sp>
        <p:nvSpPr>
          <p:cNvPr id="34" name="矩形 33"/>
          <p:cNvSpPr/>
          <p:nvPr/>
        </p:nvSpPr>
        <p:spPr>
          <a:xfrm>
            <a:off x="10690334" y="1290339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198" y="5354978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SyncBN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4C165-08FD-41B7-9754-82BA906F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1415901"/>
            <a:ext cx="3532241" cy="2599394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75B1C264-A929-4075-86FD-86C92E0D47D4}"/>
              </a:ext>
            </a:extLst>
          </p:cNvPr>
          <p:cNvSpPr/>
          <p:nvPr/>
        </p:nvSpPr>
        <p:spPr>
          <a:xfrm>
            <a:off x="5024760" y="2459149"/>
            <a:ext cx="1313895" cy="46163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7A2797-E5F6-4EEF-B3F9-AA5DF720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30" y="1433684"/>
            <a:ext cx="3325011" cy="25067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FF7F7C-88E3-40B9-A7E6-6C16CDB91A4B}"/>
              </a:ext>
            </a:extLst>
          </p:cNvPr>
          <p:cNvSpPr txBox="1"/>
          <p:nvPr/>
        </p:nvSpPr>
        <p:spPr>
          <a:xfrm>
            <a:off x="538579" y="4334362"/>
            <a:ext cx="11114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如果分别计算均值和方差，就需要做两次数据同步。可以分别求全局的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∑xi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和∑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xi^2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，利用公式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var[x] = E[x^2] - E^2[x]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得到方差。这样就只需要做一次数据同步。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实现方法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model =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torch.nn.SyncBatchNorm.convert_sync_batchnorm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(model)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8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SyncBN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62VM8[R1A(}P2VLRA`H2C8Q">
            <a:extLst>
              <a:ext uri="{FF2B5EF4-FFF2-40B4-BE49-F238E27FC236}">
                <a16:creationId xmlns:a16="http://schemas.microsoft.com/office/drawing/2014/main" id="{25C3A5BF-A0D9-4F59-8BA1-0BFD1025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16" y="1260629"/>
            <a:ext cx="7972883" cy="108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9C548A04-7626-4CE5-911F-8C4F81EC5524}"/>
              </a:ext>
            </a:extLst>
          </p:cNvPr>
          <p:cNvSpPr/>
          <p:nvPr/>
        </p:nvSpPr>
        <p:spPr>
          <a:xfrm>
            <a:off x="5338216" y="2689933"/>
            <a:ext cx="568171" cy="8256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1" name="Picture 3" descr="RJYSYSA5[CJXJOU1732]0VI">
            <a:extLst>
              <a:ext uri="{FF2B5EF4-FFF2-40B4-BE49-F238E27FC236}">
                <a16:creationId xmlns:a16="http://schemas.microsoft.com/office/drawing/2014/main" id="{938BB76D-B15D-4193-93E7-DB364BFA3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9" b="24396"/>
          <a:stretch/>
        </p:blipFill>
        <p:spPr bwMode="auto">
          <a:xfrm>
            <a:off x="1633416" y="3856679"/>
            <a:ext cx="7972883" cy="8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https://gimg2.baidu.com/image_search/src=http%3A%2F%2Fpic1.zhimg.com%2Fv2-73b3fe43dd4bc9e917ecc7d6cc7b5374_b.jpg&amp;refer=http%3A%2F%2Fpic1.zhimg.com&amp;app=2002&amp;size=f9999,10000&amp;q=a80&amp;n=0&amp;g=0n&amp;fmt=jpeg?sec=1641626416&amp;t=7887397db74af04616034912116dd513">
            <a:extLst>
              <a:ext uri="{FF2B5EF4-FFF2-40B4-BE49-F238E27FC236}">
                <a16:creationId xmlns:a16="http://schemas.microsoft.com/office/drawing/2014/main" id="{BE9EF3B0-341D-4739-9861-CDF76646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46" y="1804720"/>
            <a:ext cx="2624484" cy="274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4D60D0-9BED-4BFB-BCAA-8EAD3D54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57" y="1089733"/>
            <a:ext cx="4078283" cy="48516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BA9D48-B8D6-48CB-A9B0-EA78E41C9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48" y="2026470"/>
            <a:ext cx="1239401" cy="1316263"/>
          </a:xfrm>
          <a:prstGeom prst="rect">
            <a:avLst/>
          </a:prstGeom>
        </p:spPr>
      </p:pic>
      <p:sp>
        <p:nvSpPr>
          <p:cNvPr id="13" name="乘号 12">
            <a:extLst>
              <a:ext uri="{FF2B5EF4-FFF2-40B4-BE49-F238E27FC236}">
                <a16:creationId xmlns:a16="http://schemas.microsoft.com/office/drawing/2014/main" id="{9DD7337E-D756-41BE-AB94-A358C9DFF5CB}"/>
              </a:ext>
            </a:extLst>
          </p:cNvPr>
          <p:cNvSpPr/>
          <p:nvPr/>
        </p:nvSpPr>
        <p:spPr>
          <a:xfrm>
            <a:off x="7901952" y="1624614"/>
            <a:ext cx="3029094" cy="3082324"/>
          </a:xfrm>
          <a:prstGeom prst="mathMultiply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1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batchsize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FF7F7C-88E3-40B9-A7E6-6C16CDB91A4B}"/>
              </a:ext>
            </a:extLst>
          </p:cNvPr>
          <p:cNvSpPr txBox="1"/>
          <p:nvPr/>
        </p:nvSpPr>
        <p:spPr>
          <a:xfrm>
            <a:off x="917578" y="5127479"/>
            <a:ext cx="111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增大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batchsize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可以使内存利用率提高，矩阵乘法的并行化效率提高。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A9B80E-F083-4926-B2F5-CBCE2B66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32" y="1268856"/>
            <a:ext cx="5645736" cy="32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7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batchsize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7DB85C-655F-469A-8B81-D5F7230D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1" y="1293340"/>
            <a:ext cx="4093474" cy="2420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7AFF3D-4CFC-48D7-AB2D-42A23D294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65" y="932455"/>
            <a:ext cx="4705350" cy="2781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974327-BA4B-4D9D-86F4-6092145A1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65" y="4708385"/>
            <a:ext cx="5095875" cy="1028700"/>
          </a:xfrm>
          <a:prstGeom prst="rect">
            <a:avLst/>
          </a:prstGeom>
        </p:spPr>
      </p:pic>
      <p:pic>
        <p:nvPicPr>
          <p:cNvPr id="9218" name="Picture 2" descr="W0W83DR13FFHXV60@@(5HM1">
            <a:extLst>
              <a:ext uri="{FF2B5EF4-FFF2-40B4-BE49-F238E27FC236}">
                <a16:creationId xmlns:a16="http://schemas.microsoft.com/office/drawing/2014/main" id="{A41C2513-D1BA-490F-82A7-3A499988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7" y="4735373"/>
            <a:ext cx="522763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295913F8-AB8E-4B2D-94EF-96A987126464}"/>
              </a:ext>
            </a:extLst>
          </p:cNvPr>
          <p:cNvSpPr/>
          <p:nvPr/>
        </p:nvSpPr>
        <p:spPr>
          <a:xfrm>
            <a:off x="5809174" y="5004300"/>
            <a:ext cx="719091" cy="4516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5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梯度累加（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gradient accumulation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en-US" altLang="zh-CN" sz="2400" strike="sngStrike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batchsize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1D14F0-5B8D-46F4-8628-793645EF9E98}"/>
              </a:ext>
            </a:extLst>
          </p:cNvPr>
          <p:cNvSpPr/>
          <p:nvPr/>
        </p:nvSpPr>
        <p:spPr>
          <a:xfrm>
            <a:off x="740025" y="4813891"/>
            <a:ext cx="102416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每次获取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batch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的数据，计算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次梯度，梯度不清空，不断累加，累加一定次数后，根据累加的梯度更新网络参数，然后清空梯度，进行下一次循环。多卡时的实现方式为，对前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K-1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取消其梯度同步，在第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次才进行</a:t>
            </a:r>
            <a:r>
              <a:rPr lang="en-US" altLang="zh-CN" sz="2400" dirty="0" err="1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all_reduce</a:t>
            </a:r>
            <a:endParaRPr lang="zh-CN" altLang="en-US" sz="2400" dirty="0">
              <a:solidFill>
                <a:srgbClr val="12121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42" name="Picture 2" descr="https://miro.medium.com/max/700/1*rJIH9gPhctTLCk5G5iQ_oA.png">
            <a:extLst>
              <a:ext uri="{FF2B5EF4-FFF2-40B4-BE49-F238E27FC236}">
                <a16:creationId xmlns:a16="http://schemas.microsoft.com/office/drawing/2014/main" id="{8E398506-4D08-4F8E-9216-9886A8F5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99" y="1009978"/>
            <a:ext cx="5023467" cy="358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4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>
            <a:off x="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43280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3280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9944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4713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03086" y="1130753"/>
            <a:ext cx="9971314" cy="4576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4000" sy="94000" algn="ctr" rotWithShape="0">
              <a:srgbClr val="333F5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7198" y="1290339"/>
            <a:ext cx="9586315" cy="4257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05401" y="1519589"/>
            <a:ext cx="1981200" cy="1981198"/>
          </a:xfrm>
          <a:prstGeom prst="ellipse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10630" y="1624816"/>
            <a:ext cx="1770743" cy="1770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dist="279400" dir="2700000" sx="97000" sy="97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28623" y="1316603"/>
            <a:ext cx="2486580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srgbClr val="3A404B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1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3A404B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50221" y="3869690"/>
            <a:ext cx="6819903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模型与任务</a:t>
            </a:r>
          </a:p>
        </p:txBody>
      </p:sp>
      <p:sp>
        <p:nvSpPr>
          <p:cNvPr id="34" name="矩形 33"/>
          <p:cNvSpPr/>
          <p:nvPr/>
        </p:nvSpPr>
        <p:spPr>
          <a:xfrm>
            <a:off x="10690334" y="1290339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198" y="5354978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梯度累加（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gradient accumulation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en-US" altLang="zh-CN" sz="2400" strike="sngStrike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batchsize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 descr="SW5UV]C65ZEJ][(`F~S07K9">
            <a:extLst>
              <a:ext uri="{FF2B5EF4-FFF2-40B4-BE49-F238E27FC236}">
                <a16:creationId xmlns:a16="http://schemas.microsoft.com/office/drawing/2014/main" id="{9584AA25-A8C3-4F6B-9ADA-D6D50C2C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5" y="4944861"/>
            <a:ext cx="7198686" cy="6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X`2VTYP2RITN`QUQW{@KK%M">
            <a:extLst>
              <a:ext uri="{FF2B5EF4-FFF2-40B4-BE49-F238E27FC236}">
                <a16:creationId xmlns:a16="http://schemas.microsoft.com/office/drawing/2014/main" id="{29647586-6CD6-4EC8-9301-AAC7826F2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3" r="1856"/>
          <a:stretch/>
        </p:blipFill>
        <p:spPr bwMode="auto">
          <a:xfrm>
            <a:off x="2271375" y="1738263"/>
            <a:ext cx="6216986" cy="95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9B935B8B-3538-4C69-B763-E80912C9C3A3}"/>
              </a:ext>
            </a:extLst>
          </p:cNvPr>
          <p:cNvSpPr/>
          <p:nvPr/>
        </p:nvSpPr>
        <p:spPr>
          <a:xfrm>
            <a:off x="5007006" y="3338004"/>
            <a:ext cx="745724" cy="110970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0B0A3C-7AA8-46E4-B71C-F613E07E20BB}"/>
              </a:ext>
            </a:extLst>
          </p:cNvPr>
          <p:cNvSpPr txBox="1"/>
          <p:nvPr/>
        </p:nvSpPr>
        <p:spPr>
          <a:xfrm>
            <a:off x="6096000" y="3681042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K=8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08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调优方案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混合精度训练（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1D14F0-5B8D-46F4-8628-793645EF9E98}"/>
              </a:ext>
            </a:extLst>
          </p:cNvPr>
          <p:cNvSpPr/>
          <p:nvPr/>
        </p:nvSpPr>
        <p:spPr>
          <a:xfrm>
            <a:off x="740025" y="4480288"/>
            <a:ext cx="102416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半精度浮点格式（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FP16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）使用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位，而单精度（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FP32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）使用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位。减少了内存的使用量；缩短训练或推理时间，半精度使用单精度的一半内存访问，从而降低了在存储层方面所花费的时间。</a:t>
            </a:r>
            <a:endParaRPr lang="en-US" altLang="zh-CN" sz="2400" dirty="0">
              <a:solidFill>
                <a:srgbClr val="12121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矩阵相乘用半精度相乘，结果求和（累计）的时候用单精度，减少在累计的时候造成误差的叠加，最后累计的结果再转成半精度写入内存。</a:t>
            </a:r>
          </a:p>
        </p:txBody>
      </p:sp>
      <p:pic>
        <p:nvPicPr>
          <p:cNvPr id="12290" name="Picture 2" descr="https://pic3.zhimg.com/80/v2-6c25b2fa8e27c437f5b5704bed1eb392_720w.jpg">
            <a:extLst>
              <a:ext uri="{FF2B5EF4-FFF2-40B4-BE49-F238E27FC236}">
                <a16:creationId xmlns:a16="http://schemas.microsoft.com/office/drawing/2014/main" id="{CFD9DF7D-A4CD-4828-A02A-FA2A38C07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1" b="54067"/>
          <a:stretch/>
        </p:blipFill>
        <p:spPr bwMode="auto">
          <a:xfrm>
            <a:off x="1341225" y="1338237"/>
            <a:ext cx="8354028" cy="2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8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96" b="84"/>
          <a:stretch>
            <a:fillRect/>
          </a:stretch>
        </p:blipFill>
        <p:spPr>
          <a:xfrm>
            <a:off x="0" y="-1"/>
            <a:ext cx="5241010" cy="6852213"/>
          </a:xfrm>
          <a:custGeom>
            <a:avLst/>
            <a:gdLst>
              <a:gd name="connsiteX0" fmla="*/ 0 w 5241010"/>
              <a:gd name="connsiteY0" fmla="*/ 0 h 6852213"/>
              <a:gd name="connsiteX1" fmla="*/ 1754982 w 5241010"/>
              <a:gd name="connsiteY1" fmla="*/ 0 h 6852213"/>
              <a:gd name="connsiteX2" fmla="*/ 4062919 w 5241010"/>
              <a:gd name="connsiteY2" fmla="*/ 2308979 h 6852213"/>
              <a:gd name="connsiteX3" fmla="*/ 3550098 w 5241010"/>
              <a:gd name="connsiteY3" fmla="*/ 4305278 h 6852213"/>
              <a:gd name="connsiteX4" fmla="*/ 5241010 w 5241010"/>
              <a:gd name="connsiteY4" fmla="*/ 6852213 h 6852213"/>
              <a:gd name="connsiteX5" fmla="*/ 0 w 5241010"/>
              <a:gd name="connsiteY5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1010" h="6852213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41010" y="6852213"/>
                </a:lnTo>
                <a:lnTo>
                  <a:pt x="0" y="6852213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2009528" y="0"/>
            <a:ext cx="3483980" cy="6852213"/>
          </a:xfrm>
          <a:custGeom>
            <a:avLst/>
            <a:gdLst>
              <a:gd name="connsiteX0" fmla="*/ 0 w 3483980"/>
              <a:gd name="connsiteY0" fmla="*/ 0 h 6852213"/>
              <a:gd name="connsiteX1" fmla="*/ 2314937 w 3483980"/>
              <a:gd name="connsiteY1" fmla="*/ 2338086 h 6852213"/>
              <a:gd name="connsiteX2" fmla="*/ 1782501 w 3483980"/>
              <a:gd name="connsiteY2" fmla="*/ 4340506 h 6852213"/>
              <a:gd name="connsiteX3" fmla="*/ 3483980 w 3483980"/>
              <a:gd name="connsiteY3" fmla="*/ 6852213 h 6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3980" h="6852213">
                <a:moveTo>
                  <a:pt x="0" y="0"/>
                </a:moveTo>
                <a:lnTo>
                  <a:pt x="2314937" y="2338086"/>
                </a:lnTo>
                <a:lnTo>
                  <a:pt x="1782501" y="4340506"/>
                </a:lnTo>
                <a:lnTo>
                  <a:pt x="3483980" y="6852213"/>
                </a:lnTo>
              </a:path>
            </a:pathLst>
          </a:cu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0" y="11574"/>
            <a:ext cx="5237168" cy="6846426"/>
          </a:xfrm>
          <a:custGeom>
            <a:avLst/>
            <a:gdLst>
              <a:gd name="connsiteX0" fmla="*/ 0 w 5237168"/>
              <a:gd name="connsiteY0" fmla="*/ 0 h 6846426"/>
              <a:gd name="connsiteX1" fmla="*/ 1754982 w 5237168"/>
              <a:gd name="connsiteY1" fmla="*/ 0 h 6846426"/>
              <a:gd name="connsiteX2" fmla="*/ 4062919 w 5237168"/>
              <a:gd name="connsiteY2" fmla="*/ 2308979 h 6846426"/>
              <a:gd name="connsiteX3" fmla="*/ 3550098 w 5237168"/>
              <a:gd name="connsiteY3" fmla="*/ 4305278 h 6846426"/>
              <a:gd name="connsiteX4" fmla="*/ 5237168 w 5237168"/>
              <a:gd name="connsiteY4" fmla="*/ 6846426 h 6846426"/>
              <a:gd name="connsiteX5" fmla="*/ 0 w 5237168"/>
              <a:gd name="connsiteY5" fmla="*/ 6846426 h 684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7168" h="6846426">
                <a:moveTo>
                  <a:pt x="0" y="0"/>
                </a:moveTo>
                <a:lnTo>
                  <a:pt x="1754982" y="0"/>
                </a:lnTo>
                <a:lnTo>
                  <a:pt x="4062919" y="2308979"/>
                </a:lnTo>
                <a:lnTo>
                  <a:pt x="3550098" y="4305278"/>
                </a:lnTo>
                <a:lnTo>
                  <a:pt x="5237168" y="6846426"/>
                </a:lnTo>
                <a:lnTo>
                  <a:pt x="0" y="6846426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44300" y="-1"/>
            <a:ext cx="647700" cy="1228397"/>
            <a:chOff x="11219688" y="-1"/>
            <a:chExt cx="972312" cy="1844040"/>
          </a:xfrm>
        </p:grpSpPr>
        <p:sp>
          <p:nvSpPr>
            <p:cNvPr id="38" name="等腰三角形 37"/>
            <p:cNvSpPr/>
            <p:nvPr/>
          </p:nvSpPr>
          <p:spPr>
            <a:xfrm rot="16200000" flipH="1">
              <a:off x="10783824" y="435863"/>
              <a:ext cx="1844040" cy="972312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>
              <a:off x="10975941" y="1015907"/>
              <a:ext cx="1031240" cy="543745"/>
            </a:xfrm>
            <a:prstGeom prst="triangle">
              <a:avLst/>
            </a:prstGeom>
            <a:noFill/>
            <a:ln w="19050">
              <a:solidFill>
                <a:srgbClr val="8E8E8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620065" y="2422798"/>
            <a:ext cx="6700419" cy="1411605"/>
            <a:chOff x="5249323" y="2417218"/>
            <a:chExt cx="5588132" cy="117727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49323" y="3433955"/>
              <a:ext cx="5588132" cy="0"/>
            </a:xfrm>
            <a:prstGeom prst="line">
              <a:avLst/>
            </a:prstGeom>
            <a:ln w="38100">
              <a:solidFill>
                <a:srgbClr val="9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763986" y="2417218"/>
              <a:ext cx="4995710" cy="1177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6600" b="1" dirty="0">
                  <a:solidFill>
                    <a:srgbClr val="333F50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   </a:t>
              </a:r>
              <a:r>
                <a:rPr lang="zh-CN" altLang="en-US" sz="6600" b="1" dirty="0">
                  <a:solidFill>
                    <a:srgbClr val="333F50"/>
                  </a:solidFill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感谢观看！</a:t>
              </a:r>
            </a:p>
          </p:txBody>
        </p:sp>
      </p:grp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模型介绍</a:t>
              </a: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222067-3593-4C73-ADA3-FF0D11626756}"/>
              </a:ext>
            </a:extLst>
          </p:cNvPr>
          <p:cNvSpPr txBox="1"/>
          <p:nvPr/>
        </p:nvSpPr>
        <p:spPr>
          <a:xfrm>
            <a:off x="1269985" y="1892603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楷体" panose="02010609060101010101" pitchFamily="49" charset="-122"/>
                <a:ea typeface="楷体" panose="02010609060101010101" pitchFamily="49" charset="-122"/>
              </a:rPr>
              <a:t>bert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-base-</a:t>
            </a:r>
            <a:r>
              <a:rPr lang="en-US" altLang="zh-CN" sz="3200" dirty="0" err="1">
                <a:latin typeface="楷体" panose="02010609060101010101" pitchFamily="49" charset="-122"/>
                <a:ea typeface="楷体" panose="02010609060101010101" pitchFamily="49" charset="-122"/>
              </a:rPr>
              <a:t>chinese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ECA573-136B-498A-8DDA-B629014A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85" y="1229811"/>
            <a:ext cx="5113601" cy="41553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DA1BCB-8366-46A1-A539-482F775A31C5}"/>
              </a:ext>
            </a:extLst>
          </p:cNvPr>
          <p:cNvSpPr/>
          <p:nvPr/>
        </p:nvSpPr>
        <p:spPr>
          <a:xfrm>
            <a:off x="0" y="3352069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https://huggingface.co/bert-base-chinese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86113"/>
            <a:ext cx="2331949" cy="600966"/>
            <a:chOff x="0" y="290285"/>
            <a:chExt cx="1689610" cy="435429"/>
          </a:xfrm>
        </p:grpSpPr>
        <p:sp>
          <p:nvSpPr>
            <p:cNvPr id="3" name="矩形 1"/>
            <p:cNvSpPr/>
            <p:nvPr/>
          </p:nvSpPr>
          <p:spPr>
            <a:xfrm>
              <a:off x="0" y="290285"/>
              <a:ext cx="1364343" cy="435429"/>
            </a:xfrm>
            <a:custGeom>
              <a:avLst/>
              <a:gdLst>
                <a:gd name="connsiteX0" fmla="*/ 0 w 1364343"/>
                <a:gd name="connsiteY0" fmla="*/ 0 h 435429"/>
                <a:gd name="connsiteX1" fmla="*/ 1364343 w 1364343"/>
                <a:gd name="connsiteY1" fmla="*/ 0 h 435429"/>
                <a:gd name="connsiteX2" fmla="*/ 1364343 w 1364343"/>
                <a:gd name="connsiteY2" fmla="*/ 435429 h 435429"/>
                <a:gd name="connsiteX3" fmla="*/ 0 w 1364343"/>
                <a:gd name="connsiteY3" fmla="*/ 435429 h 435429"/>
                <a:gd name="connsiteX4" fmla="*/ 0 w 1364343"/>
                <a:gd name="connsiteY4" fmla="*/ 0 h 435429"/>
                <a:gd name="connsiteX0-1" fmla="*/ 0 w 1364343"/>
                <a:gd name="connsiteY0-2" fmla="*/ 0 h 435429"/>
                <a:gd name="connsiteX1-3" fmla="*/ 1364343 w 1364343"/>
                <a:gd name="connsiteY1-4" fmla="*/ 0 h 435429"/>
                <a:gd name="connsiteX2-5" fmla="*/ 1190171 w 1364343"/>
                <a:gd name="connsiteY2-6" fmla="*/ 435429 h 435429"/>
                <a:gd name="connsiteX3-7" fmla="*/ 0 w 1364343"/>
                <a:gd name="connsiteY3-8" fmla="*/ 435429 h 435429"/>
                <a:gd name="connsiteX4-9" fmla="*/ 0 w 1364343"/>
                <a:gd name="connsiteY4-10" fmla="*/ 0 h 435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4343" h="435429">
                  <a:moveTo>
                    <a:pt x="0" y="0"/>
                  </a:moveTo>
                  <a:lnTo>
                    <a:pt x="1364343" y="0"/>
                  </a:lnTo>
                  <a:lnTo>
                    <a:pt x="1190171" y="435429"/>
                  </a:lnTo>
                  <a:lnTo>
                    <a:pt x="0" y="435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下游任务</a:t>
              </a: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242276" y="291873"/>
              <a:ext cx="447334" cy="433841"/>
            </a:xfrm>
            <a:prstGeom prst="parallelogram">
              <a:avLst>
                <a:gd name="adj" fmla="val 40109"/>
              </a:avLst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b="1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7545B3-C38A-4F96-BBA6-CBF12D33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24" y="914714"/>
            <a:ext cx="8752381" cy="502857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>
            <a:off x="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432803" y="1743258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3280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" y="5161073"/>
            <a:ext cx="375919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>
                    <a:alpha val="50000"/>
                  </a:srgbClr>
                </a:gs>
                <a:gs pos="51000">
                  <a:srgbClr val="333F50">
                    <a:alpha val="50000"/>
                  </a:srgbClr>
                </a:gs>
                <a:gs pos="100000">
                  <a:srgbClr val="333F5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9944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47137" y="0"/>
            <a:ext cx="0" cy="6858000"/>
          </a:xfrm>
          <a:prstGeom prst="line">
            <a:avLst/>
          </a:prstGeom>
          <a:ln w="25400">
            <a:gradFill flip="none" rotWithShape="1">
              <a:gsLst>
                <a:gs pos="0">
                  <a:srgbClr val="333F50">
                    <a:alpha val="0"/>
                  </a:srgbClr>
                </a:gs>
                <a:gs pos="50000">
                  <a:srgbClr val="333F50"/>
                </a:gs>
                <a:gs pos="51000">
                  <a:srgbClr val="333F50"/>
                </a:gs>
                <a:gs pos="100000">
                  <a:srgbClr val="333F5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03086" y="1130753"/>
            <a:ext cx="9971314" cy="4576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4000" sy="94000" algn="ctr" rotWithShape="0">
              <a:srgbClr val="333F5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7198" y="1290339"/>
            <a:ext cx="9586315" cy="4257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05401" y="1519589"/>
            <a:ext cx="1981200" cy="1981198"/>
          </a:xfrm>
          <a:prstGeom prst="ellipse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10630" y="1624816"/>
            <a:ext cx="1770743" cy="1770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dist="279400" dir="2700000" sx="97000" sy="97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52758" y="1131153"/>
            <a:ext cx="2486580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srgbClr val="3A404B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3A404B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31110" y="3869690"/>
            <a:ext cx="7149465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000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性能比较</a:t>
            </a:r>
          </a:p>
        </p:txBody>
      </p:sp>
      <p:sp>
        <p:nvSpPr>
          <p:cNvPr id="34" name="矩形 33"/>
          <p:cNvSpPr/>
          <p:nvPr/>
        </p:nvSpPr>
        <p:spPr>
          <a:xfrm>
            <a:off x="10690334" y="1290339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198" y="5354978"/>
            <a:ext cx="193179" cy="193179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单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CPU</a:t>
              </a: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训练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CPU——Intel Xeon Platinum 8260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 主频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3.9GHz)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720EAD-8F17-4310-A2CF-F0E9B01B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554" y="1130935"/>
            <a:ext cx="5757470" cy="94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B9C045-6E6B-4CB8-8F8C-BEB342BF9421}"/>
              </a:ext>
            </a:extLst>
          </p:cNvPr>
          <p:cNvSpPr txBox="1"/>
          <p:nvPr/>
        </p:nvSpPr>
        <p:spPr>
          <a:xfrm>
            <a:off x="407886" y="126397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单核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BC7765-BAC9-4441-A2EF-03E3A4F3E368}"/>
              </a:ext>
            </a:extLst>
          </p:cNvPr>
          <p:cNvSpPr txBox="1"/>
          <p:nvPr/>
        </p:nvSpPr>
        <p:spPr>
          <a:xfrm>
            <a:off x="509675" y="2391903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2C459793-5C03-46D7-BFC7-B36C8246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554" y="2338282"/>
            <a:ext cx="5650937" cy="87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F960100-DC58-41A7-BB88-2EEA0B8CF802}"/>
              </a:ext>
            </a:extLst>
          </p:cNvPr>
          <p:cNvSpPr txBox="1"/>
          <p:nvPr/>
        </p:nvSpPr>
        <p:spPr>
          <a:xfrm>
            <a:off x="406280" y="3709514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5DC2BB-5011-42AB-880C-8AFD2014F46E}"/>
              </a:ext>
            </a:extLst>
          </p:cNvPr>
          <p:cNvSpPr txBox="1"/>
          <p:nvPr/>
        </p:nvSpPr>
        <p:spPr>
          <a:xfrm>
            <a:off x="328673" y="4970969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031A1F-C963-49A0-A9BA-9CB48E4F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5" b="54561"/>
          <a:stretch>
            <a:fillRect/>
          </a:stretch>
        </p:blipFill>
        <p:spPr bwMode="auto">
          <a:xfrm>
            <a:off x="1676375" y="3645773"/>
            <a:ext cx="5567293" cy="87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3D60A826-4845-4EB2-A069-53B6AA235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3" b="90991"/>
          <a:stretch/>
        </p:blipFill>
        <p:spPr bwMode="auto">
          <a:xfrm>
            <a:off x="1676375" y="5117162"/>
            <a:ext cx="5567293" cy="2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B10292-2D3C-40A9-8A4C-3536E2EA0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t="81195"/>
          <a:stretch/>
        </p:blipFill>
        <p:spPr bwMode="auto">
          <a:xfrm>
            <a:off x="1738519" y="5570309"/>
            <a:ext cx="5309841" cy="51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011D0D-88F6-4ECC-872B-D8A3267CB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91" y="2228545"/>
            <a:ext cx="4752725" cy="28344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性能对比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C99126C8-E39F-44C5-AF4E-71A39F62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1" y="2267508"/>
            <a:ext cx="5153103" cy="326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C44930-17D3-43F5-8629-68B5A60FD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44" y="2218404"/>
            <a:ext cx="4939851" cy="331610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F56A8CA-80CF-4DC0-865A-BA35BA508058}"/>
              </a:ext>
            </a:extLst>
          </p:cNvPr>
          <p:cNvSpPr txBox="1"/>
          <p:nvPr/>
        </p:nvSpPr>
        <p:spPr>
          <a:xfrm>
            <a:off x="1681538" y="1319913"/>
            <a:ext cx="325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comparison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E447A7-8C89-4F03-A319-DD38A9C65285}"/>
              </a:ext>
            </a:extLst>
          </p:cNvPr>
          <p:cNvSpPr txBox="1"/>
          <p:nvPr/>
        </p:nvSpPr>
        <p:spPr>
          <a:xfrm>
            <a:off x="7103895" y="1317053"/>
            <a:ext cx="3484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Speed comparison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单机单</a:t>
              </a:r>
              <a:r>
                <a:rPr lang="en-US" altLang="zh-CN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GPU</a:t>
              </a:r>
              <a:endParaRPr lang="zh-CN" altLang="en-US" sz="2800" b="1" dirty="0"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1429" y="207901"/>
            <a:ext cx="908659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GPU——K80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2080Ti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3080Ti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A6000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B9C045-6E6B-4CB8-8F8C-BEB342BF9421}"/>
              </a:ext>
            </a:extLst>
          </p:cNvPr>
          <p:cNvSpPr txBox="1"/>
          <p:nvPr/>
        </p:nvSpPr>
        <p:spPr>
          <a:xfrm>
            <a:off x="509812" y="1270517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K80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BC7765-BAC9-4441-A2EF-03E3A4F3E368}"/>
              </a:ext>
            </a:extLst>
          </p:cNvPr>
          <p:cNvSpPr txBox="1"/>
          <p:nvPr/>
        </p:nvSpPr>
        <p:spPr>
          <a:xfrm>
            <a:off x="238103" y="242446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2080Ti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960100-DC58-41A7-BB88-2EEA0B8CF802}"/>
              </a:ext>
            </a:extLst>
          </p:cNvPr>
          <p:cNvSpPr txBox="1"/>
          <p:nvPr/>
        </p:nvSpPr>
        <p:spPr>
          <a:xfrm>
            <a:off x="238103" y="370646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3080Ti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5DC2BB-5011-42AB-880C-8AFD2014F46E}"/>
              </a:ext>
            </a:extLst>
          </p:cNvPr>
          <p:cNvSpPr txBox="1"/>
          <p:nvPr/>
        </p:nvSpPr>
        <p:spPr>
          <a:xfrm>
            <a:off x="238103" y="501906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A6000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 descr="68]5S)~1L%BV~7KLWMD@JAQ">
            <a:extLst>
              <a:ext uri="{FF2B5EF4-FFF2-40B4-BE49-F238E27FC236}">
                <a16:creationId xmlns:a16="http://schemas.microsoft.com/office/drawing/2014/main" id="{47C3FFAC-4EF9-474F-BEE6-4B061523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" b="62968"/>
          <a:stretch/>
        </p:blipFill>
        <p:spPr bwMode="auto">
          <a:xfrm>
            <a:off x="1824686" y="1072349"/>
            <a:ext cx="4922343" cy="42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{9YQPYO]10X(45APP0CGX_C">
            <a:extLst>
              <a:ext uri="{FF2B5EF4-FFF2-40B4-BE49-F238E27FC236}">
                <a16:creationId xmlns:a16="http://schemas.microsoft.com/office/drawing/2014/main" id="{826F2D4A-BC3D-4AC3-B66B-9F9F30C00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" b="63764"/>
          <a:stretch/>
        </p:blipFill>
        <p:spPr bwMode="auto">
          <a:xfrm>
            <a:off x="1824685" y="2346603"/>
            <a:ext cx="5046663" cy="42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PJPA8P[M0@VQ1[ON83)UUHY">
            <a:extLst>
              <a:ext uri="{FF2B5EF4-FFF2-40B4-BE49-F238E27FC236}">
                <a16:creationId xmlns:a16="http://schemas.microsoft.com/office/drawing/2014/main" id="{4C45949A-C7DA-470C-B0AD-4AE9FDEC9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65" b="62097"/>
          <a:stretch/>
        </p:blipFill>
        <p:spPr bwMode="auto">
          <a:xfrm>
            <a:off x="1824685" y="3620857"/>
            <a:ext cx="5155941" cy="44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W0W83DR13FFHXV60@@(5HM1">
            <a:extLst>
              <a:ext uri="{FF2B5EF4-FFF2-40B4-BE49-F238E27FC236}">
                <a16:creationId xmlns:a16="http://schemas.microsoft.com/office/drawing/2014/main" id="{E136B11D-F0D4-4571-8D88-ADB556EE3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91"/>
          <a:stretch/>
        </p:blipFill>
        <p:spPr bwMode="auto">
          <a:xfrm>
            <a:off x="1752990" y="5019060"/>
            <a:ext cx="5227636" cy="98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68]5S)~1L%BV~7KLWMD@JAQ">
            <a:extLst>
              <a:ext uri="{FF2B5EF4-FFF2-40B4-BE49-F238E27FC236}">
                <a16:creationId xmlns:a16="http://schemas.microsoft.com/office/drawing/2014/main" id="{6D8C965E-A3F6-4F18-93F0-69FD56B21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7" r="587"/>
          <a:stretch/>
        </p:blipFill>
        <p:spPr bwMode="auto">
          <a:xfrm>
            <a:off x="1824687" y="1500326"/>
            <a:ext cx="49223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{9YQPYO]10X(45APP0CGX_C">
            <a:extLst>
              <a:ext uri="{FF2B5EF4-FFF2-40B4-BE49-F238E27FC236}">
                <a16:creationId xmlns:a16="http://schemas.microsoft.com/office/drawing/2014/main" id="{6F1C6294-FC43-4E1B-B56F-DE747F260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50" r="1027"/>
          <a:stretch/>
        </p:blipFill>
        <p:spPr bwMode="auto">
          <a:xfrm>
            <a:off x="1824686" y="2779215"/>
            <a:ext cx="5046662" cy="5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PJPA8P[M0@VQ1[ON83)UUHY">
            <a:extLst>
              <a:ext uri="{FF2B5EF4-FFF2-40B4-BE49-F238E27FC236}">
                <a16:creationId xmlns:a16="http://schemas.microsoft.com/office/drawing/2014/main" id="{E3C8FD6C-1DC8-456D-B3E0-367AE0E9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74" b="1"/>
          <a:stretch/>
        </p:blipFill>
        <p:spPr bwMode="auto">
          <a:xfrm>
            <a:off x="1824685" y="4062694"/>
            <a:ext cx="50466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7BF4ED-77E6-4C62-BBB8-CA99DB57C7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" r="2080"/>
          <a:stretch/>
        </p:blipFill>
        <p:spPr>
          <a:xfrm>
            <a:off x="6867015" y="954549"/>
            <a:ext cx="4700772" cy="26975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538711-E723-460B-926D-68F327F285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0" r="1296"/>
          <a:stretch/>
        </p:blipFill>
        <p:spPr>
          <a:xfrm>
            <a:off x="6867015" y="3810644"/>
            <a:ext cx="4700772" cy="26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9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10442105" y="6357256"/>
            <a:ext cx="1762757" cy="217715"/>
          </a:xfrm>
          <a:custGeom>
            <a:avLst/>
            <a:gdLst>
              <a:gd name="connsiteX0" fmla="*/ 54429 w 1762757"/>
              <a:gd name="connsiteY0" fmla="*/ 0 h 217715"/>
              <a:gd name="connsiteX1" fmla="*/ 1762757 w 1762757"/>
              <a:gd name="connsiteY1" fmla="*/ 0 h 217715"/>
              <a:gd name="connsiteX2" fmla="*/ 1762757 w 1762757"/>
              <a:gd name="connsiteY2" fmla="*/ 217715 h 217715"/>
              <a:gd name="connsiteX3" fmla="*/ 0 w 1762757"/>
              <a:gd name="connsiteY3" fmla="*/ 217715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757" h="217715">
                <a:moveTo>
                  <a:pt x="54429" y="0"/>
                </a:moveTo>
                <a:lnTo>
                  <a:pt x="1762757" y="0"/>
                </a:lnTo>
                <a:lnTo>
                  <a:pt x="1762757" y="217715"/>
                </a:lnTo>
                <a:lnTo>
                  <a:pt x="0" y="217715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1298447" y="6132544"/>
            <a:ext cx="893553" cy="159398"/>
          </a:xfrm>
          <a:custGeom>
            <a:avLst/>
            <a:gdLst>
              <a:gd name="connsiteX0" fmla="*/ 39850 w 893553"/>
              <a:gd name="connsiteY0" fmla="*/ 0 h 159398"/>
              <a:gd name="connsiteX1" fmla="*/ 893553 w 893553"/>
              <a:gd name="connsiteY1" fmla="*/ 0 h 159398"/>
              <a:gd name="connsiteX2" fmla="*/ 893553 w 893553"/>
              <a:gd name="connsiteY2" fmla="*/ 159398 h 159398"/>
              <a:gd name="connsiteX3" fmla="*/ 0 w 893553"/>
              <a:gd name="connsiteY3" fmla="*/ 159398 h 15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553" h="159398">
                <a:moveTo>
                  <a:pt x="39850" y="0"/>
                </a:moveTo>
                <a:lnTo>
                  <a:pt x="893553" y="0"/>
                </a:lnTo>
                <a:lnTo>
                  <a:pt x="893553" y="159398"/>
                </a:lnTo>
                <a:lnTo>
                  <a:pt x="0" y="159398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976" y="186113"/>
            <a:ext cx="3051246" cy="600966"/>
            <a:chOff x="13976" y="186113"/>
            <a:chExt cx="3051246" cy="600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740025" y="186113"/>
              <a:ext cx="2325197" cy="600966"/>
              <a:chOff x="-1415735" y="290285"/>
              <a:chExt cx="1684718" cy="435429"/>
            </a:xfrm>
          </p:grpSpPr>
          <p:sp>
            <p:nvSpPr>
              <p:cNvPr id="18" name="矩形 1"/>
              <p:cNvSpPr/>
              <p:nvPr/>
            </p:nvSpPr>
            <p:spPr>
              <a:xfrm>
                <a:off x="-1415735" y="290285"/>
                <a:ext cx="1364344" cy="435429"/>
              </a:xfrm>
              <a:custGeom>
                <a:avLst/>
                <a:gdLst>
                  <a:gd name="connsiteX0" fmla="*/ 0 w 1364343"/>
                  <a:gd name="connsiteY0" fmla="*/ 0 h 435429"/>
                  <a:gd name="connsiteX1" fmla="*/ 1364343 w 1364343"/>
                  <a:gd name="connsiteY1" fmla="*/ 0 h 435429"/>
                  <a:gd name="connsiteX2" fmla="*/ 1364343 w 1364343"/>
                  <a:gd name="connsiteY2" fmla="*/ 435429 h 435429"/>
                  <a:gd name="connsiteX3" fmla="*/ 0 w 1364343"/>
                  <a:gd name="connsiteY3" fmla="*/ 435429 h 435429"/>
                  <a:gd name="connsiteX4" fmla="*/ 0 w 1364343"/>
                  <a:gd name="connsiteY4" fmla="*/ 0 h 435429"/>
                  <a:gd name="connsiteX0-1" fmla="*/ 0 w 1364343"/>
                  <a:gd name="connsiteY0-2" fmla="*/ 0 h 435429"/>
                  <a:gd name="connsiteX1-3" fmla="*/ 1364343 w 1364343"/>
                  <a:gd name="connsiteY1-4" fmla="*/ 0 h 435429"/>
                  <a:gd name="connsiteX2-5" fmla="*/ 1190171 w 1364343"/>
                  <a:gd name="connsiteY2-6" fmla="*/ 435429 h 435429"/>
                  <a:gd name="connsiteX3-7" fmla="*/ 0 w 1364343"/>
                  <a:gd name="connsiteY3-8" fmla="*/ 435429 h 435429"/>
                  <a:gd name="connsiteX4-9" fmla="*/ 0 w 1364343"/>
                  <a:gd name="connsiteY4-10" fmla="*/ 0 h 435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4343" h="435429">
                    <a:moveTo>
                      <a:pt x="0" y="0"/>
                    </a:moveTo>
                    <a:lnTo>
                      <a:pt x="1364343" y="0"/>
                    </a:lnTo>
                    <a:lnTo>
                      <a:pt x="1190171" y="435429"/>
                    </a:lnTo>
                    <a:lnTo>
                      <a:pt x="0" y="4354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-178351" y="291873"/>
                <a:ext cx="447334" cy="433841"/>
              </a:xfrm>
              <a:prstGeom prst="parallelogram">
                <a:avLst>
                  <a:gd name="adj" fmla="val 40109"/>
                </a:avLst>
              </a:prstGeom>
              <a:solidFill>
                <a:srgbClr val="9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2400" b="1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3976" y="186113"/>
              <a:ext cx="2338949" cy="600966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Arial" panose="020B060402020202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性能对比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F56A8CA-80CF-4DC0-865A-BA35BA508058}"/>
              </a:ext>
            </a:extLst>
          </p:cNvPr>
          <p:cNvSpPr txBox="1"/>
          <p:nvPr/>
        </p:nvSpPr>
        <p:spPr>
          <a:xfrm>
            <a:off x="1681538" y="1319913"/>
            <a:ext cx="325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comparison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E447A7-8C89-4F03-A319-DD38A9C65285}"/>
              </a:ext>
            </a:extLst>
          </p:cNvPr>
          <p:cNvSpPr txBox="1"/>
          <p:nvPr/>
        </p:nvSpPr>
        <p:spPr>
          <a:xfrm>
            <a:off x="7103895" y="1317053"/>
            <a:ext cx="3484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Speed comparison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DDB312-00F9-4FE2-915F-CA1CE5265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64" y="2399739"/>
            <a:ext cx="4391453" cy="2944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86CCD1-6F7B-482C-884A-FB4B6C2B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3" y="2375967"/>
            <a:ext cx="4324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7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C6B"/>
      </a:accent1>
      <a:accent2>
        <a:srgbClr val="D14E5B"/>
      </a:accent2>
      <a:accent3>
        <a:srgbClr val="1F4C6B"/>
      </a:accent3>
      <a:accent4>
        <a:srgbClr val="D14E5B"/>
      </a:accent4>
      <a:accent5>
        <a:srgbClr val="1F4C6B"/>
      </a:accent5>
      <a:accent6>
        <a:srgbClr val="D14E5B"/>
      </a:accent6>
      <a:hlink>
        <a:srgbClr val="1F4C6B"/>
      </a:hlink>
      <a:folHlink>
        <a:srgbClr val="D14E5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587</Words>
  <Application>Microsoft Office PowerPoint</Application>
  <PresentationFormat>宽屏</PresentationFormat>
  <Paragraphs>93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阿里巴巴普惠体</vt:lpstr>
      <vt:lpstr>等线</vt:lpstr>
      <vt:lpstr>等线 Light</vt:lpstr>
      <vt:lpstr>楷体</vt:lpstr>
      <vt:lpstr>宋体</vt:lpstr>
      <vt:lpstr>微软雅黑</vt:lpstr>
      <vt:lpstr>Arial</vt:lpstr>
      <vt:lpstr>Calibri</vt:lpstr>
      <vt:lpstr>Calibri Light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 棋</dc:creator>
  <cp:lastModifiedBy>Coder Chen</cp:lastModifiedBy>
  <cp:revision>171</cp:revision>
  <dcterms:created xsi:type="dcterms:W3CDTF">2020-09-10T14:41:00Z</dcterms:created>
  <dcterms:modified xsi:type="dcterms:W3CDTF">2021-12-09T09:27:50Z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D33D931AAAB44317AA580E80BADABC07</vt:lpwstr>
  </property>
</Properties>
</file>